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78" r:id="rId9"/>
    <p:sldId id="285" r:id="rId10"/>
    <p:sldId id="286" r:id="rId11"/>
    <p:sldId id="290" r:id="rId12"/>
    <p:sldId id="291" r:id="rId13"/>
    <p:sldId id="292" r:id="rId14"/>
    <p:sldId id="293" r:id="rId15"/>
    <p:sldId id="295" r:id="rId16"/>
    <p:sldId id="296" r:id="rId17"/>
    <p:sldId id="297" r:id="rId18"/>
    <p:sldId id="294" r:id="rId19"/>
    <p:sldId id="298" r:id="rId20"/>
    <p:sldId id="299" r:id="rId21"/>
    <p:sldId id="300" r:id="rId22"/>
    <p:sldId id="301" r:id="rId23"/>
    <p:sldId id="303" r:id="rId24"/>
    <p:sldId id="305" r:id="rId25"/>
    <p:sldId id="304" r:id="rId26"/>
    <p:sldId id="306" r:id="rId27"/>
    <p:sldId id="307" r:id="rId28"/>
    <p:sldId id="309" r:id="rId29"/>
    <p:sldId id="311" r:id="rId30"/>
    <p:sldId id="321" r:id="rId31"/>
    <p:sldId id="322" r:id="rId32"/>
    <p:sldId id="323" r:id="rId33"/>
    <p:sldId id="324" r:id="rId34"/>
    <p:sldId id="316" r:id="rId35"/>
    <p:sldId id="312" r:id="rId36"/>
    <p:sldId id="313" r:id="rId37"/>
    <p:sldId id="314" r:id="rId38"/>
    <p:sldId id="317" r:id="rId39"/>
    <p:sldId id="315" r:id="rId40"/>
    <p:sldId id="310" r:id="rId41"/>
    <p:sldId id="318" r:id="rId42"/>
    <p:sldId id="319" r:id="rId43"/>
    <p:sldId id="328" r:id="rId44"/>
    <p:sldId id="329" r:id="rId45"/>
    <p:sldId id="331" r:id="rId46"/>
    <p:sldId id="326" r:id="rId47"/>
    <p:sldId id="327" r:id="rId48"/>
    <p:sldId id="332" r:id="rId49"/>
    <p:sldId id="333" r:id="rId50"/>
    <p:sldId id="334" r:id="rId51"/>
    <p:sldId id="335" r:id="rId52"/>
    <p:sldId id="277" r:id="rId53"/>
    <p:sldId id="288" r:id="rId54"/>
    <p:sldId id="265" r:id="rId5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4/03/2018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4/03/2018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4/03/2018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4/03/2018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4/03/2018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4/03/2018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4/03/2018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4/03/2018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4/03/2018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4/03/2018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4/03/2018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4/03/2018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4/03/2018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kali.org/blo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caldiabogota.gov.co/sisjur/normas/Norma1.jsp?i=3449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apid7/metasploitable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hyperlink" Target="https://www.owasp.org/index.php/Main_Pag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urcuqui/WhiteHat/blob/master/Presentations/Club%20Hack1ng/Workshops/Guia%201%20-%20Instalaci%C3%B3n%20de%20Kali%20Linux%20en%20una%20maquina%20virtual%20(Virtual%20Box)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urcuqui/WhiteHat/blob/master/Presentations/Club%20Hack1ng/Workshops/Guia%202%20-%20Instalaci%C3%B3n%20de%20Metasploitable%20en%20Virtual%20Box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/wik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secom.org/mirror/OSSTMM.3.pdf" TargetMode="External"/><Relationship Id="rId5" Type="http://schemas.openxmlformats.org/officeDocument/2006/relationships/hyperlink" Target="https://www.owasp.org/index.php/Main_Page" TargetMode="External"/><Relationship Id="rId4" Type="http://schemas.openxmlformats.org/officeDocument/2006/relationships/hyperlink" Target="http://nvlpubs.nist.gov/nistpubs/Legacy/SP/nistspecialpublication800-115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2.bp.blogspot.com/-FX00EIt6W2o/UwyrmFmcy0I/AAAAAAAABM4/H2AZ7SAAvvs/s1600/sql.jpg" TargetMode="External"/><Relationship Id="rId3" Type="http://schemas.openxmlformats.org/officeDocument/2006/relationships/hyperlink" Target="https://mobile.alphacoders.com/d_161/wallpaper/630507/Video-Game-Watch-Dogs-Wallpapers" TargetMode="External"/><Relationship Id="rId7" Type="http://schemas.openxmlformats.org/officeDocument/2006/relationships/hyperlink" Target="http://ciberseguridad.digital/sql-injection/" TargetMode="External"/><Relationship Id="rId2" Type="http://schemas.openxmlformats.org/officeDocument/2006/relationships/hyperlink" Target="https://www.slideshare.net/arohan6/ethical-hacking-640186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nots.com/what-is-http/" TargetMode="External"/><Relationship Id="rId5" Type="http://schemas.openxmlformats.org/officeDocument/2006/relationships/hyperlink" Target="https://es.wikipedia.org/wiki/Modelo_OSI" TargetMode="External"/><Relationship Id="rId10" Type="http://schemas.openxmlformats.org/officeDocument/2006/relationships/hyperlink" Target="http://www.mobileapplicationdevelopments.in/mobile-application-development/web-application/" TargetMode="External"/><Relationship Id="rId4" Type="http://schemas.openxmlformats.org/officeDocument/2006/relationships/hyperlink" Target="https://docs.trafficserver.apache.org/en/5.3.x/admin/reverse-proxy-http-redirects.en.html" TargetMode="External"/><Relationship Id="rId9" Type="http://schemas.openxmlformats.org/officeDocument/2006/relationships/hyperlink" Target="https://snyk.io/blog/xss-attacks-the-next-wave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83896-871B-4C59-89EA-43524FDE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BAC9BC-54F6-48C1-A014-B868A0C9948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Viewing HTTP Request and Response in Google Chrome">
            <a:extLst>
              <a:ext uri="{FF2B5EF4-FFF2-40B4-BE49-F238E27FC236}">
                <a16:creationId xmlns:a16="http://schemas.microsoft.com/office/drawing/2014/main" id="{2E987964-6B6E-4340-96AB-62E0FBD8D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657350"/>
            <a:ext cx="100012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05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2050" name="Picture 2" descr="Resultado de imagen para shenlo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2" y="613316"/>
            <a:ext cx="4086787" cy="286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game of thrones drag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61" y="3474067"/>
            <a:ext cx="3996461" cy="266243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yu gi oh dragon azu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26" y="2043691"/>
            <a:ext cx="2321370" cy="338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21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pic>
        <p:nvPicPr>
          <p:cNvPr id="3074" name="Picture 2" descr="Resultado de imagen para kali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9" y="737755"/>
            <a:ext cx="10880436" cy="612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9E4197-70DD-4541-B92B-241B5B359E6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Distribución de ciberseguridad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3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5926710" y="1970203"/>
            <a:ext cx="5367779" cy="297039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Debian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Developed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by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Offensive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</a:t>
            </a: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2018.1</a:t>
            </a: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6CE872-B769-430C-84A2-7C7E13F0C0E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Distribución de ciberseguridad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8" name="Picture 2" descr="Resultado de imagen para kali linux">
            <a:extLst>
              <a:ext uri="{FF2B5EF4-FFF2-40B4-BE49-F238E27FC236}">
                <a16:creationId xmlns:a16="http://schemas.microsoft.com/office/drawing/2014/main" id="{FCC63CD3-2A0E-4B6E-BE06-9111B663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" y="1970203"/>
            <a:ext cx="5647274" cy="31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1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1026" name="Picture 2" descr="Resultado de imagen para metasploitable">
            <a:extLst>
              <a:ext uri="{FF2B5EF4-FFF2-40B4-BE49-F238E27FC236}">
                <a16:creationId xmlns:a16="http://schemas.microsoft.com/office/drawing/2014/main" id="{2C390379-82D0-4744-96CC-CC6F71A9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2" y="2130804"/>
            <a:ext cx="5847624" cy="35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Entornos básicos de pruebas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 recomienda trabajar en modo </a:t>
            </a:r>
            <a:r>
              <a:rPr lang="es-CO" sz="44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host </a:t>
            </a:r>
            <a:r>
              <a:rPr lang="es-CO" sz="44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only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decir, aislar la máquina virtual de cualquier red externa.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1373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pic>
        <p:nvPicPr>
          <p:cNvPr id="3074" name="Picture 2" descr="Resultado de imagen para jedi white 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202882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dark 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944687"/>
            <a:ext cx="57340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12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pic>
        <p:nvPicPr>
          <p:cNvPr id="6146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76" y="197962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30E5BA-3778-408C-81A9-EEC841EDD544}"/>
              </a:ext>
            </a:extLst>
          </p:cNvPr>
          <p:cNvSpPr txBox="1"/>
          <p:nvPr/>
        </p:nvSpPr>
        <p:spPr>
          <a:xfrm>
            <a:off x="7080308" y="1979628"/>
            <a:ext cx="450732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Ley 1273 de 2009</a:t>
            </a: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http://www.alcaldiabogota.gov.co/sisjur/normas/Norma1.jsp?i=34492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419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8F51F6D4-2C38-4A92-86F9-373CE7AD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1" y="2324070"/>
            <a:ext cx="5466667" cy="36857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FE8B100-0346-48B4-BC8C-D96A4A92CCD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Resultado de imagen para owasp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50" y="2776451"/>
            <a:ext cx="6020138" cy="213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09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FE4E2F-C2E3-47F4-9B80-08C9183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pic>
        <p:nvPicPr>
          <p:cNvPr id="5" name="Picture 2" descr="Resultado de imagen para kali linux">
            <a:hlinkClick r:id="rId2"/>
            <a:extLst>
              <a:ext uri="{FF2B5EF4-FFF2-40B4-BE49-F238E27FC236}">
                <a16:creationId xmlns:a16="http://schemas.microsoft.com/office/drawing/2014/main" id="{9ECC5ECD-ED82-46C9-BB4C-53C8A096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" y="1970203"/>
            <a:ext cx="5647274" cy="31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metasploitable">
            <a:hlinkClick r:id="rId4"/>
            <a:extLst>
              <a:ext uri="{FF2B5EF4-FFF2-40B4-BE49-F238E27FC236}">
                <a16:creationId xmlns:a16="http://schemas.microsoft.com/office/drawing/2014/main" id="{E5159656-B708-4B52-A65E-A803BA55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79" y="1970203"/>
            <a:ext cx="5847624" cy="35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DA28E1C-97F9-4393-B547-A02AE5DAE354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Workshop-1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8E5E39-EE90-4F01-806D-37116685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257C7C-FB55-474F-8AA5-1D27A416648E}"/>
              </a:ext>
            </a:extLst>
          </p:cNvPr>
          <p:cNvSpPr txBox="1"/>
          <p:nvPr/>
        </p:nvSpPr>
        <p:spPr>
          <a:xfrm>
            <a:off x="0" y="9638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0929A9-F5C3-4EC4-BF95-C79061EB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9" y="1658894"/>
            <a:ext cx="6380952" cy="40666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65F53EE-706C-445A-B2BB-B7E2829168D7}"/>
              </a:ext>
            </a:extLst>
          </p:cNvPr>
          <p:cNvSpPr txBox="1"/>
          <p:nvPr/>
        </p:nvSpPr>
        <p:spPr>
          <a:xfrm>
            <a:off x="7080308" y="1979628"/>
            <a:ext cx="45073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Usuario: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Password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https://github.com/rapid7/metasploitable3/wiki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https://hackpuntes.com/metasploitable3-crea-una-maquina-vulnerable-para-probar-tus-ataques/</a:t>
            </a:r>
          </a:p>
        </p:txBody>
      </p:sp>
    </p:spTree>
    <p:extLst>
      <p:ext uri="{BB962C8B-B14F-4D97-AF65-F5344CB8AC3E}">
        <p14:creationId xmlns:p14="http://schemas.microsoft.com/office/powerpoint/2010/main" val="288747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pPr algn="ctr"/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Son las pruebas que se realizan a un sistema con el objetivo de evaluar sus líneas de defensa.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Extraer información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Determinar la posibilidad de la denegación de servicio.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Detectar vulnerabilidades no conocidas.</a:t>
            </a: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559852-20F7-4192-B4FF-1C62E26D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3B853-2654-4A0A-8C59-4D8CA2BB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0" y="1619075"/>
            <a:ext cx="5498764" cy="36907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7340CAC-D43D-43A3-958F-577769D9EB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8137BB-1C00-4C7F-827E-CEE218D1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55" y="1619075"/>
            <a:ext cx="6258588" cy="36841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9B6A5EA-10AF-4A24-B2BD-E8D457FA312E}"/>
              </a:ext>
            </a:extLst>
          </p:cNvPr>
          <p:cNvSpPr/>
          <p:nvPr/>
        </p:nvSpPr>
        <p:spPr>
          <a:xfrm>
            <a:off x="1048624" y="1979802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8F039A7-A672-4F94-AFEE-28296A156662}"/>
              </a:ext>
            </a:extLst>
          </p:cNvPr>
          <p:cNvSpPr/>
          <p:nvPr/>
        </p:nvSpPr>
        <p:spPr>
          <a:xfrm>
            <a:off x="8046441" y="2081247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469E55-0DC1-4422-B703-6E3FFC9896A5}"/>
              </a:ext>
            </a:extLst>
          </p:cNvPr>
          <p:cNvCxnSpPr/>
          <p:nvPr/>
        </p:nvCxnSpPr>
        <p:spPr>
          <a:xfrm>
            <a:off x="197580" y="240764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43C56C8-6C6D-4C77-9BD6-5D4A8AEDE363}"/>
              </a:ext>
            </a:extLst>
          </p:cNvPr>
          <p:cNvCxnSpPr/>
          <p:nvPr/>
        </p:nvCxnSpPr>
        <p:spPr>
          <a:xfrm>
            <a:off x="6155162" y="2492928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D6CA8E-1141-4480-BB61-04763435C528}"/>
              </a:ext>
            </a:extLst>
          </p:cNvPr>
          <p:cNvSpPr txBox="1"/>
          <p:nvPr/>
        </p:nvSpPr>
        <p:spPr>
          <a:xfrm>
            <a:off x="1895911" y="5303208"/>
            <a:ext cx="57646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Kali Linux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2F0A49A-E240-4570-9A6A-89DEBE9BCD26}"/>
              </a:ext>
            </a:extLst>
          </p:cNvPr>
          <p:cNvSpPr txBox="1"/>
          <p:nvPr/>
        </p:nvSpPr>
        <p:spPr>
          <a:xfrm>
            <a:off x="7759817" y="5288326"/>
            <a:ext cx="3401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Metasploitable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96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1A7B1-3EEE-45C0-ADC5-2E0FEDD3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A4DE3B-2FB0-49CF-8519-F708C80382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9D0560-CA7C-4C7D-9446-F360D93B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8" y="1442301"/>
            <a:ext cx="6311884" cy="4788326"/>
          </a:xfrm>
          <a:prstGeom prst="rect">
            <a:avLst/>
          </a:prstGeom>
        </p:spPr>
      </p:pic>
      <p:pic>
        <p:nvPicPr>
          <p:cNvPr id="7" name="Imagen 6">
            <a:hlinkClick r:id="rId3"/>
            <a:extLst>
              <a:ext uri="{FF2B5EF4-FFF2-40B4-BE49-F238E27FC236}">
                <a16:creationId xmlns:a16="http://schemas.microsoft.com/office/drawing/2014/main" id="{0778C6E7-463D-4B1F-8FEC-10D53FC1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8" y="2171218"/>
            <a:ext cx="4532882" cy="305614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252D47D-FD55-4EE7-8F28-AFC95C7E4D2A}"/>
              </a:ext>
            </a:extLst>
          </p:cNvPr>
          <p:cNvSpPr/>
          <p:nvPr/>
        </p:nvSpPr>
        <p:spPr>
          <a:xfrm>
            <a:off x="7392099" y="6012513"/>
            <a:ext cx="2523688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6DB86C0-DBE5-4E62-B3CA-EDD84292861D}"/>
              </a:ext>
            </a:extLst>
          </p:cNvPr>
          <p:cNvSpPr/>
          <p:nvPr/>
        </p:nvSpPr>
        <p:spPr>
          <a:xfrm>
            <a:off x="595618" y="4681057"/>
            <a:ext cx="763400" cy="116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0954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1A7B1-3EEE-45C0-ADC5-2E0FEDD3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A4DE3B-2FB0-49CF-8519-F708C80382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3B6892-8105-4A8A-A3AD-D983A9B6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59" y="1153828"/>
            <a:ext cx="6998681" cy="520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8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F22DD9-91E1-48AC-900D-183195BE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2292E9-0F8C-4898-8D61-65E1F27B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68" y="1483813"/>
            <a:ext cx="6824841" cy="3952460"/>
          </a:xfrm>
          <a:prstGeom prst="rect">
            <a:avLst/>
          </a:prstGeom>
        </p:spPr>
      </p:pic>
      <p:pic>
        <p:nvPicPr>
          <p:cNvPr id="6" name="Imagen 5">
            <a:hlinkClick r:id="rId3"/>
            <a:extLst>
              <a:ext uri="{FF2B5EF4-FFF2-40B4-BE49-F238E27FC236}">
                <a16:creationId xmlns:a16="http://schemas.microsoft.com/office/drawing/2014/main" id="{859A0B26-4BEA-4EC2-998F-3520C3CBE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1" y="2114657"/>
            <a:ext cx="4532882" cy="30561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A98E18C-ECD6-4F87-98C9-CF3344366C3D}"/>
              </a:ext>
            </a:extLst>
          </p:cNvPr>
          <p:cNvSpPr/>
          <p:nvPr/>
        </p:nvSpPr>
        <p:spPr>
          <a:xfrm>
            <a:off x="418066" y="4452161"/>
            <a:ext cx="1008063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0CE7E0-C094-4054-A1AC-A9F7F496BC05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7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30BB95-5F73-4851-8CDF-85D11596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684204-53FA-43ED-AE52-E7F4FE05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10" y="2753456"/>
            <a:ext cx="4676190" cy="19047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3980D1E-911A-4A3A-A425-0FB162A6BFE2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2FDC7B-60CD-4235-B2E2-E3E72FAA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169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Telnet</a:t>
            </a: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Netcat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2F32D1-DF05-4995-97F5-9CC11D40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0" y="1225485"/>
            <a:ext cx="54044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es una herramienta de 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 servidores web,  permite llevar a cabo el proceso de identificación  incluso cuando hay presentes &lt;&lt;firewalls&gt;&gt;, o este ofuscado o cambiado el </a:t>
            </a:r>
            <a:r>
              <a:rPr lang="es-CO" sz="53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banner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del servidor web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4B0FA2-2AEE-4041-94B2-F87BEA4B6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13" y="1272617"/>
            <a:ext cx="4801418" cy="5307571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725776E-0879-47A7-B034-A752D3FB35E3}"/>
              </a:ext>
            </a:extLst>
          </p:cNvPr>
          <p:cNvCxnSpPr/>
          <p:nvPr/>
        </p:nvCxnSpPr>
        <p:spPr>
          <a:xfrm>
            <a:off x="495285" y="399316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95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27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5979FB-AF92-48B2-9D9D-0CA1C174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8" y="1998482"/>
            <a:ext cx="5756332" cy="37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87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795326-00DC-458B-987D-9286372B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76" y="1079251"/>
            <a:ext cx="5191690" cy="52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29</a:t>
            </a:fld>
            <a:endParaRPr lang="es-CO"/>
          </a:p>
        </p:txBody>
      </p:sp>
      <p:pic>
        <p:nvPicPr>
          <p:cNvPr id="6" name="Picture 6" descr="Resultado de imagen para google summer of code">
            <a:extLst>
              <a:ext uri="{FF2B5EF4-FFF2-40B4-BE49-F238E27FC236}">
                <a16:creationId xmlns:a16="http://schemas.microsoft.com/office/drawing/2014/main" id="{0FE7A31B-E564-41E7-AF85-A14D2D47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29" y="1263975"/>
            <a:ext cx="3590827" cy="359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BAD661-6852-4649-9666-2C7DB5E91F42}"/>
              </a:ext>
            </a:extLst>
          </p:cNvPr>
          <p:cNvSpPr/>
          <p:nvPr/>
        </p:nvSpPr>
        <p:spPr>
          <a:xfrm>
            <a:off x="4187312" y="5073134"/>
            <a:ext cx="405521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300" dirty="0">
                <a:solidFill>
                  <a:schemeClr val="bg1">
                    <a:lumMod val="95000"/>
                  </a:schemeClr>
                </a:solidFill>
              </a:rPr>
              <a:t>http://honeynet.org/node/1370</a:t>
            </a:r>
          </a:p>
        </p:txBody>
      </p:sp>
    </p:spTree>
    <p:extLst>
      <p:ext uri="{BB962C8B-B14F-4D97-AF65-F5344CB8AC3E}">
        <p14:creationId xmlns:p14="http://schemas.microsoft.com/office/powerpoint/2010/main" val="385313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pPr algn="ctr"/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Los alcances de un </a:t>
            </a:r>
            <a:r>
              <a:rPr lang="es-CO" sz="3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se deben negociar con el cliente. Existen tres tipos de análisis que dependen de la cantidad de información que se tenga del objetivo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negra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blanca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gris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165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90" y="1560352"/>
            <a:ext cx="6568580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Las páginas web son sitios que contienen documentos estáticos o dinámicos; dependiendo de lo anterior, el flujo de información entre el servidor y el buscador web será unidireccional o bidireccional.  </a:t>
            </a:r>
          </a:p>
        </p:txBody>
      </p:sp>
      <p:pic>
        <p:nvPicPr>
          <p:cNvPr id="10244" name="Picture 4" descr="Resultado de imagen para web application">
            <a:extLst>
              <a:ext uri="{FF2B5EF4-FFF2-40B4-BE49-F238E27FC236}">
                <a16:creationId xmlns:a16="http://schemas.microsoft.com/office/drawing/2014/main" id="{3C1A5B6F-3F4E-46F6-A12A-7298BC6C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9" y="1560352"/>
            <a:ext cx="3840454" cy="377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39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90" y="1560352"/>
            <a:ext cx="6568580" cy="487400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Frontend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Imágenes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 de para estilos de la página CSS.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HTML.</a:t>
            </a:r>
          </a:p>
          <a:p>
            <a:pPr lvl="1" algn="just"/>
            <a:r>
              <a:rPr lang="es-CO" sz="31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Javascript</a:t>
            </a:r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 lenguaje que se ejecuta en el navegador web.</a:t>
            </a:r>
          </a:p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Backend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La lógica del negocio, base de datos.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Lenguajes más especializados, por ejemplo, C#, Python y Java. Estos se ejecutan en el servidor.</a:t>
            </a: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1266" name="Picture 2" descr="Imagen relacionada">
            <a:extLst>
              <a:ext uri="{FF2B5EF4-FFF2-40B4-BE49-F238E27FC236}">
                <a16:creationId xmlns:a16="http://schemas.microsoft.com/office/drawing/2014/main" id="{25FF1DA6-45CE-4793-AD43-FAE69B62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2" y="2250388"/>
            <a:ext cx="5117363" cy="315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08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90" y="1560352"/>
            <a:ext cx="6568580" cy="487400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Frontend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Imágenes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 para estilos de la página CSS.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HTML.</a:t>
            </a:r>
          </a:p>
          <a:p>
            <a:pPr lvl="1" algn="just"/>
            <a:r>
              <a:rPr lang="es-CO" sz="31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Javascript</a:t>
            </a:r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 lenguaje que se ejecuta en el navegador web.</a:t>
            </a:r>
          </a:p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Backend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La lógica del negocio, base de datos.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Lenguajes más especializados, por ejemplo, C#, Python y Java. Estos se ejecutan en el servidor.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e infraestructura que soporta la aplicación web.</a:t>
            </a: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2290" name="Picture 2" descr="Resultado de imagen para frontend backend web">
            <a:extLst>
              <a:ext uri="{FF2B5EF4-FFF2-40B4-BE49-F238E27FC236}">
                <a16:creationId xmlns:a16="http://schemas.microsoft.com/office/drawing/2014/main" id="{EEAC9795-2247-46A9-B4AE-760E02FD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67" y="1560352"/>
            <a:ext cx="5161123" cy="516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32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33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3316" name="Picture 4" descr="Resultado de imagen para frontend backend web">
            <a:extLst>
              <a:ext uri="{FF2B5EF4-FFF2-40B4-BE49-F238E27FC236}">
                <a16:creationId xmlns:a16="http://schemas.microsoft.com/office/drawing/2014/main" id="{F389802A-FA27-412C-B6C7-5F7938F1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20" y="1753141"/>
            <a:ext cx="8597344" cy="35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A21818-41C2-42AE-B2E1-DA28FC654806}"/>
              </a:ext>
            </a:extLst>
          </p:cNvPr>
          <p:cNvSpPr txBox="1"/>
          <p:nvPr/>
        </p:nvSpPr>
        <p:spPr>
          <a:xfrm>
            <a:off x="6627302" y="313822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C00000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668262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34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lenguaje que permite la gestión de base de datos </a:t>
            </a:r>
            <a:r>
              <a:rPr lang="es-CO" sz="35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relacionales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 </a:t>
            </a:r>
          </a:p>
          <a:p>
            <a:pPr marL="0" indent="0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Un modelo relacional esta basado en la lógica de predicados y en la teoría de conjuntos.  </a:t>
            </a:r>
          </a:p>
        </p:txBody>
      </p:sp>
      <p:pic>
        <p:nvPicPr>
          <p:cNvPr id="1026" name="Picture 2" descr="Sintaxis DELETE en SQL">
            <a:extLst>
              <a:ext uri="{FF2B5EF4-FFF2-40B4-BE49-F238E27FC236}">
                <a16:creationId xmlns:a16="http://schemas.microsoft.com/office/drawing/2014/main" id="{96022345-B6A8-406F-B185-DA6A905D1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8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Sintaxis DELETE en SQL">
            <a:extLst>
              <a:ext uri="{FF2B5EF4-FFF2-40B4-BE49-F238E27FC236}">
                <a16:creationId xmlns:a16="http://schemas.microsoft.com/office/drawing/2014/main" id="{0D460135-2D63-4A4C-98C4-52741E40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Ventajas:</a:t>
            </a:r>
          </a:p>
          <a:p>
            <a:pPr algn="just"/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Garantiza la integridad referencial, es decir, se puede eliminar más de un registro relacionado dependiente.</a:t>
            </a:r>
          </a:p>
          <a:p>
            <a:pPr algn="just"/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Provee mecanismos que evitan la duplicidad de la información.</a:t>
            </a:r>
          </a:p>
          <a:p>
            <a:pPr marL="0" indent="0" algn="just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22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36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Sintaxis DELETE en SQL">
            <a:extLst>
              <a:ext uri="{FF2B5EF4-FFF2-40B4-BE49-F238E27FC236}">
                <a16:creationId xmlns:a16="http://schemas.microsoft.com/office/drawing/2014/main" id="{0D460135-2D63-4A4C-98C4-52741E40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Desventajas</a:t>
            </a:r>
          </a:p>
          <a:p>
            <a:pPr algn="just"/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Deficiente con datos no estructurados, por ejemplo, multimedia y información geográfica. </a:t>
            </a:r>
          </a:p>
          <a:p>
            <a:pPr marL="0" indent="0" algn="just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218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37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NoSQL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 diferencia de las BD relacionales, esta tecnología ofrece la capacidad de almacenar grandes volúmenes de información.</a:t>
            </a:r>
          </a:p>
        </p:txBody>
      </p:sp>
      <p:pic>
        <p:nvPicPr>
          <p:cNvPr id="2050" name="Picture 2" descr="Resultado de imagen">
            <a:extLst>
              <a:ext uri="{FF2B5EF4-FFF2-40B4-BE49-F238E27FC236}">
                <a16:creationId xmlns:a16="http://schemas.microsoft.com/office/drawing/2014/main" id="{4072F231-DA4B-4022-A285-AC05E7531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9" y="2290713"/>
            <a:ext cx="5835939" cy="22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137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38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Sintaxis DELETE en SQL">
            <a:extLst>
              <a:ext uri="{FF2B5EF4-FFF2-40B4-BE49-F238E27FC236}">
                <a16:creationId xmlns:a16="http://schemas.microsoft.com/office/drawing/2014/main" id="{0D460135-2D63-4A4C-98C4-52741E40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Select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Delete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Update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Between</a:t>
            </a: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From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Group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By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While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Create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DB</a:t>
            </a: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Union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Alter Table</a:t>
            </a: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Create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Table</a:t>
            </a:r>
          </a:p>
          <a:p>
            <a:pPr marL="0" indent="0" algn="just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76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59E899-F440-4ACB-AE85-0734E06E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39</a:t>
            </a:fld>
            <a:endParaRPr lang="es-CO"/>
          </a:p>
        </p:txBody>
      </p:sp>
      <p:pic>
        <p:nvPicPr>
          <p:cNvPr id="5122" name="Picture 2" descr="Resultado de imagen para CODECADEMY">
            <a:extLst>
              <a:ext uri="{FF2B5EF4-FFF2-40B4-BE49-F238E27FC236}">
                <a16:creationId xmlns:a16="http://schemas.microsoft.com/office/drawing/2014/main" id="{D27DBEE7-FBAD-4E20-B0EE-C4500F8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57" y="5017022"/>
            <a:ext cx="3882110" cy="133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edx">
            <a:extLst>
              <a:ext uri="{FF2B5EF4-FFF2-40B4-BE49-F238E27FC236}">
                <a16:creationId xmlns:a16="http://schemas.microsoft.com/office/drawing/2014/main" id="{9100C304-D2D4-45CC-AB51-AF35070F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54" y="4455303"/>
            <a:ext cx="4009237" cy="190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para w3schools">
            <a:extLst>
              <a:ext uri="{FF2B5EF4-FFF2-40B4-BE49-F238E27FC236}">
                <a16:creationId xmlns:a16="http://schemas.microsoft.com/office/drawing/2014/main" id="{E70C77E1-A16D-4108-BFE6-7488B51C3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57" y="2896736"/>
            <a:ext cx="5238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para coursera">
            <a:extLst>
              <a:ext uri="{FF2B5EF4-FFF2-40B4-BE49-F238E27FC236}">
                <a16:creationId xmlns:a16="http://schemas.microsoft.com/office/drawing/2014/main" id="{D65F2763-2810-4E72-B3D7-65F41C0EB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792" y="2796355"/>
            <a:ext cx="6448125" cy="129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para platzi">
            <a:extLst>
              <a:ext uri="{FF2B5EF4-FFF2-40B4-BE49-F238E27FC236}">
                <a16:creationId xmlns:a16="http://schemas.microsoft.com/office/drawing/2014/main" id="{53CBC6DB-3D7D-4084-9516-81CF38EB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91" y="1501956"/>
            <a:ext cx="3800825" cy="12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5F14BDC-95AA-4400-B3AD-19EDD3890F2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MOC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Massive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Open Online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Course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281DD21-01A4-46BD-A02F-B8C810162BAE}"/>
              </a:ext>
            </a:extLst>
          </p:cNvPr>
          <p:cNvSpPr/>
          <p:nvPr/>
        </p:nvSpPr>
        <p:spPr>
          <a:xfrm>
            <a:off x="1392020" y="4015228"/>
            <a:ext cx="2967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chemeClr val="bg1">
                    <a:lumMod val="95000"/>
                  </a:schemeClr>
                </a:solidFill>
              </a:rPr>
              <a:t>https://www.w3schools.com/</a:t>
            </a:r>
          </a:p>
        </p:txBody>
      </p:sp>
    </p:spTree>
    <p:extLst>
      <p:ext uri="{BB962C8B-B14F-4D97-AF65-F5344CB8AC3E}">
        <p14:creationId xmlns:p14="http://schemas.microsoft.com/office/powerpoint/2010/main" val="321826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Metodologías de </a:t>
            </a:r>
            <a:r>
              <a:rPr lang="es-CO" sz="3000" b="1" u="sng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000" b="1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National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Institute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Standars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and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Technology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(NIST). 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https://csrc.nist.gov/Publications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http://nvlpubs.nist.gov/nistpubs/Legacy/SP/nistspecialpublication800-115.pdf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Web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Application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Project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5"/>
              </a:rPr>
              <a:t>OWASP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Source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Testing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Manual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6"/>
              </a:rPr>
              <a:t>OSSTMMM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409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Ataques SQL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Injection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 base de datos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30" name="Picture 6" descr="http://ciberseguridad.digital/wp-content/uploads/2017/04/sqlinjection2-696x366.png">
            <a:extLst>
              <a:ext uri="{FF2B5EF4-FFF2-40B4-BE49-F238E27FC236}">
                <a16:creationId xmlns:a16="http://schemas.microsoft.com/office/drawing/2014/main" id="{8A0F28D3-E263-45CE-B604-EDEF385F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9" y="2375554"/>
            <a:ext cx="5414348" cy="28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Agregar sentencias SQL a parámetros no controlados de las aplicaciones web, por ejemplo, formularios de registro, campos tipo 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input, </a:t>
            </a:r>
            <a:r>
              <a:rPr lang="es-CO" sz="35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textarea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y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5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hidden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95827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Cross-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Site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scripting - XSS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170" name="Picture 2" descr="Cross-site Scripting (xss)">
            <a:extLst>
              <a:ext uri="{FF2B5EF4-FFF2-40B4-BE49-F238E27FC236}">
                <a16:creationId xmlns:a16="http://schemas.microsoft.com/office/drawing/2014/main" id="{1BD3554A-8EBA-4F7A-AC42-8AB80B58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" y="2248250"/>
            <a:ext cx="4473292" cy="257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B8D5ECB-944E-4456-9564-901CDEEBE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Este ataque web tiene como objetivo afectar o obtener información de los usuarios de una aplicación web, específicamente, a través de inyección de código en vulnerabilidades del 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frontend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(por ejemplo, 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Javascript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VBScript, HTML, ActiveX)</a:t>
            </a:r>
          </a:p>
        </p:txBody>
      </p:sp>
    </p:spTree>
    <p:extLst>
      <p:ext uri="{BB962C8B-B14F-4D97-AF65-F5344CB8AC3E}">
        <p14:creationId xmlns:p14="http://schemas.microsoft.com/office/powerpoint/2010/main" val="1932523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Cross-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Site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scripting - XSS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9220" name="Picture 4" descr="Resultado de imagen para xss">
            <a:extLst>
              <a:ext uri="{FF2B5EF4-FFF2-40B4-BE49-F238E27FC236}">
                <a16:creationId xmlns:a16="http://schemas.microsoft.com/office/drawing/2014/main" id="{71E7B965-B766-4405-B765-A9F703310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1598653"/>
            <a:ext cx="6391177" cy="46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186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43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programa de código abierto para el rastreo de equipos, puertos, servicios y sistemas operativos de una infraestructura de TI. </a:t>
            </a:r>
          </a:p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https://nmap.org/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9B8A9168-A14B-4D04-860C-5B847C36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9" y="2450122"/>
            <a:ext cx="4126577" cy="275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478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44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7F3E7C-B91E-4E77-88C9-568D8C6E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22" y="1141121"/>
            <a:ext cx="6664956" cy="53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1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D5CEA0-1A5C-41E9-8DD0-57CC7EAB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93" y="1046478"/>
            <a:ext cx="6710213" cy="54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21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46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Resultado de imagen para metasploit">
            <a:extLst>
              <a:ext uri="{FF2B5EF4-FFF2-40B4-BE49-F238E27FC236}">
                <a16:creationId xmlns:a16="http://schemas.microsoft.com/office/drawing/2014/main" id="{AA4381FE-FA23-41CB-82E2-99DE0F7F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11" y="2317897"/>
            <a:ext cx="4309944" cy="202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una plataforma que código abierto que provee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payloads</a:t>
            </a:r>
            <a:r>
              <a:rPr lang="es-CO" sz="3000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y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exploits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a interesados de la seguridad informática con el fin que pueda auditar la protección de los sistemas informáticos.</a:t>
            </a: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software que tiene como objetivo explotar la vulnerabilidad de un software específico. </a:t>
            </a: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Payload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código que permite controlar de forma remota un sistema.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670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47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Ejecutar la consola de </a:t>
            </a:r>
            <a:r>
              <a:rPr lang="es-CO" sz="3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endParaRPr lang="es-CO" sz="3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msfconsole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Listar los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payloads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o módulos</a:t>
            </a: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search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postgres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FF4D5E-6DD4-4C42-871D-D4E09FAF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687" y="3826904"/>
            <a:ext cx="5249851" cy="298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9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48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Para seleccionar uno de la lista, escriba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use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y luego el nombre de la ruta completa.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8D9C0B-F571-457B-948D-9A9C6E40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84" y="2694134"/>
            <a:ext cx="6699057" cy="38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04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49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Cada herramienta presenta sus propias configuraciones, para verlas digite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show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options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 Luego, configure el RHOST con los datos del servicio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postgresql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8980B9A-9590-42A4-BD07-89475B9D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476" y="3310654"/>
            <a:ext cx="5084827" cy="354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2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Reconocimiento: obtener información del objetivo.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Pasivo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no hay interacción, es decir, la información se puede obtener de medios externos.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Activo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se interactúa con el objetivo, por ejemplo, ingeniería social.  </a:t>
            </a:r>
          </a:p>
          <a:p>
            <a:pPr algn="ctr"/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Enumeración: el objetivo es hacer un mapeo de la arquitectura del objetivo ya sea utilizando herramientas como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y hping3.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3229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50</a:t>
            </a:fld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Una vez terminadas las configuraciones digite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3235ABA-07FB-4AD9-9538-EB01EAFB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74" y="2482795"/>
            <a:ext cx="6020059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Abra una nueva terminal y conecte al servicio de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postgres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con los datos obtenidos.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9316EF7-6910-4D9D-B0C5-F194825F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477" y="3159723"/>
            <a:ext cx="4740271" cy="31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50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Ramos, Antonio.,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Barberto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C.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Marugan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D., &amp; Gonzáles I. Hacking y seguridad de páginas web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52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Bibliografía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3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https://www.slideshare.net/arohan6/ethical-hacking-64018689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https://mobile.alphacoders.com/d_161/wallpaper/630507/Video-Game-Watch-Dogs-Wallpapers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https://docs.trafficserver.apache.org/en/5.3.x/admin/reverse-proxy-http-redirects.en.html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5"/>
              </a:rPr>
              <a:t>https://es.wikipedia.org/wiki/Modelo_OSI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6"/>
              </a:rPr>
              <a:t>https://www.webnots.com/what-is-http/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7"/>
              </a:rPr>
              <a:t>http://ciberseguridad.digital/sql-injection/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8"/>
              </a:rPr>
              <a:t>http://2.bp.blogspot.com/-FX00EIt6W2o/UwyrmFmcy0I/AAAAAAAABM4/H2AZ7SAAvvs/s1600/sql.jpg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9"/>
              </a:rPr>
              <a:t>https://snyk.io/blog/xss-attacks-the-next-wave/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10"/>
              </a:rPr>
              <a:t>http://www.mobileapplicationdevelopments.in/mobile-application-development/web-application/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https://www.tonymarston.net/php-mysql/an-end-to-end-ecommerce-solution-requires-more-than-a-fancy-website.html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53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Imágenes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09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Análisis: reconocimiento de las vulnerabilidades. Algunas herramientas,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Nessus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Acunetix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AppScan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Explotación: se utilizan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contra los servicios y aplicaciones vulnerables detectados en las previas etapas. Elevación de privilegios e intentar mantener el acceso (por ejemplo,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backdoors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rootkits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6248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Documentación: Se describen paso a paso el proceso realizado y los resultados obtenidos. Finalmente, el documento debería tener los consejos para dar solución a las vulnerabilidades detectadas y cómo mejorar la línea de defensa del sistema. 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101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443FEA-DE91-4B08-A1FE-10341293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pic>
        <p:nvPicPr>
          <p:cNvPr id="1026" name="Picture 2" descr="Resultado de imagen para what do hackers do">
            <a:extLst>
              <a:ext uri="{FF2B5EF4-FFF2-40B4-BE49-F238E27FC236}">
                <a16:creationId xmlns:a16="http://schemas.microsoft.com/office/drawing/2014/main" id="{A8346B95-D2A5-4F13-8425-724F2333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01" y="1016997"/>
            <a:ext cx="8601080" cy="483979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7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83896-871B-4C59-89EA-43524FDE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BAC9BC-54F6-48C1-A014-B868A0C9948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Resultado de imagen para http">
            <a:extLst>
              <a:ext uri="{FF2B5EF4-FFF2-40B4-BE49-F238E27FC236}">
                <a16:creationId xmlns:a16="http://schemas.microsoft.com/office/drawing/2014/main" id="{5B3E5CC5-DDE3-4620-A005-7C1A80CB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64" y="3205908"/>
            <a:ext cx="5662288" cy="220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37C795-0089-48D5-B32F-53A5546190A3}"/>
              </a:ext>
            </a:extLst>
          </p:cNvPr>
          <p:cNvSpPr txBox="1"/>
          <p:nvPr/>
        </p:nvSpPr>
        <p:spPr>
          <a:xfrm>
            <a:off x="0" y="1028105"/>
            <a:ext cx="12089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HyperText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Transfer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Protocol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 protocolo de la capa de aplicación del modelo OSI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Resultado de imagen para modelo osi">
            <a:extLst>
              <a:ext uri="{FF2B5EF4-FFF2-40B4-BE49-F238E27FC236}">
                <a16:creationId xmlns:a16="http://schemas.microsoft.com/office/drawing/2014/main" id="{F67F1C75-6B91-4274-8450-5747547FF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5" y="2078231"/>
            <a:ext cx="3827585" cy="45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05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1391</Words>
  <Application>Microsoft Office PowerPoint</Application>
  <PresentationFormat>Panorámica</PresentationFormat>
  <Paragraphs>233</Paragraphs>
  <Slides>54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9" baseType="lpstr">
      <vt:lpstr>Arial</vt:lpstr>
      <vt:lpstr>Berlin Sans FB Demi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151</cp:revision>
  <dcterms:created xsi:type="dcterms:W3CDTF">2017-09-04T21:29:19Z</dcterms:created>
  <dcterms:modified xsi:type="dcterms:W3CDTF">2018-03-05T04:20:33Z</dcterms:modified>
</cp:coreProperties>
</file>